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</p:sldIdLst>
  <p:sldSz cy="6858000" cx="12192000"/>
  <p:notesSz cx="6858000" cy="9144000"/>
  <p:embeddedFontLst>
    <p:embeddedFont>
      <p:font typeface="Roboto"/>
      <p:regular r:id="rId19"/>
      <p:bold r:id="rId20"/>
      <p:italic r:id="rId21"/>
      <p:boldItalic r:id="rId2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3840">
          <p15:clr>
            <a:srgbClr val="000000"/>
          </p15:clr>
        </p15:guide>
      </p15:sldGuideLst>
    </p:ext>
    <p:ext uri="http://customooxmlschemas.google.com/">
      <go:slidesCustomData xmlns:go="http://customooxmlschemas.google.com/" r:id="rId23" roundtripDataSignature="AMtx7mh7qnwtr+fslE4tcQXfr+yS0CX/m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Roboto-bold.fntdata"/><Relationship Id="rId11" Type="http://schemas.openxmlformats.org/officeDocument/2006/relationships/slide" Target="slides/slide6.xml"/><Relationship Id="rId22" Type="http://schemas.openxmlformats.org/officeDocument/2006/relationships/font" Target="fonts/Roboto-boldItalic.fntdata"/><Relationship Id="rId10" Type="http://schemas.openxmlformats.org/officeDocument/2006/relationships/slide" Target="slides/slide5.xml"/><Relationship Id="rId21" Type="http://schemas.openxmlformats.org/officeDocument/2006/relationships/font" Target="fonts/Roboto-italic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23" Type="http://customschemas.google.com/relationships/presentationmetadata" Target="meta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font" Target="fonts/Roboto-regular.fntdata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gf64afe46aa_1_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9" name="Google Shape;209;gf64afe46aa_1_27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gf64afe46aa_1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4" name="Google Shape;224;gf64afe46aa_1_2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gfab1815a40_0_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8" name="Google Shape;238;gfab1815a40_0_4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2" name="Google Shape;252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" name="Google Shape;96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f64afe46aa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gf64afe46aa_0_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Google Shape;138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2" name="Google Shape;152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fab1815a40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6" name="Google Shape;166;gfab1815a40_0_1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fab1815a40_0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0" name="Google Shape;180;gfab1815a40_0_2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5" name="Google Shape;195;p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de título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3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3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cabezado de sección" type="secHead">
  <p:cSld name="SECTION_HEADER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2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2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71" name="Google Shape;71;p2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2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objetos" type="obj">
  <p:cSld name="OBJEC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3"/>
          <p:cNvSpPr txBox="1"/>
          <p:nvPr>
            <p:ph type="title"/>
          </p:nvPr>
        </p:nvSpPr>
        <p:spPr>
          <a:xfrm>
            <a:off x="838200" y="365125"/>
            <a:ext cx="10515600" cy="13255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3"/>
          <p:cNvSpPr txBox="1"/>
          <p:nvPr>
            <p:ph idx="1" type="body"/>
          </p:nvPr>
        </p:nvSpPr>
        <p:spPr>
          <a:xfrm>
            <a:off x="838200" y="1825625"/>
            <a:ext cx="10515600" cy="43513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2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vertical y texto" type="vertTitleAndTx">
  <p:cSld name="VERTICAL_TITLE_AND_VERTICAL_TEX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4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4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texto vertical" type="vertTx">
  <p:cSld name="VERTICAL_TEXT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5"/>
          <p:cNvSpPr txBox="1"/>
          <p:nvPr>
            <p:ph type="title"/>
          </p:nvPr>
        </p:nvSpPr>
        <p:spPr>
          <a:xfrm>
            <a:off x="838200" y="365125"/>
            <a:ext cx="10515600" cy="13255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5"/>
          <p:cNvSpPr txBox="1"/>
          <p:nvPr>
            <p:ph idx="1" type="body"/>
          </p:nvPr>
        </p:nvSpPr>
        <p:spPr>
          <a:xfrm rot="5400000">
            <a:off x="3920332" y="-1256506"/>
            <a:ext cx="4351337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6" name="Google Shape;26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n con título" type="picTx">
  <p:cSld name="PICTURE_WITH_CAPTION_TEX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6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6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32" name="Google Shape;32;p16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33" name="Google Shape;33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ido con título" type="objTx">
  <p:cSld name="OBJECT_WITH_CAPTION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7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7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39" name="Google Shape;39;p17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40" name="Google Shape;40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 blanco" type="blank">
  <p:cSld name="BLANK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lo el título" type="titleOnly">
  <p:cSld name="TITLE_ONLY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9"/>
          <p:cNvSpPr txBox="1"/>
          <p:nvPr>
            <p:ph type="title"/>
          </p:nvPr>
        </p:nvSpPr>
        <p:spPr>
          <a:xfrm>
            <a:off x="838200" y="365125"/>
            <a:ext cx="10515600" cy="13255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ción" type="twoTxTwoObj">
  <p:cSld name="TWO_OBJECTS_WITH_TEXT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20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20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55" name="Google Shape;55;p20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6" name="Google Shape;56;p20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57" name="Google Shape;57;p20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8" name="Google Shape;58;p2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2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os objetos" type="twoObj">
  <p:cSld name="TWO_OBJECTS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1"/>
          <p:cNvSpPr txBox="1"/>
          <p:nvPr>
            <p:ph type="title"/>
          </p:nvPr>
        </p:nvSpPr>
        <p:spPr>
          <a:xfrm>
            <a:off x="838200" y="365125"/>
            <a:ext cx="10515600" cy="13255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1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4" name="Google Shape;64;p21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5" name="Google Shape;65;p2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2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2"/>
          <p:cNvSpPr txBox="1"/>
          <p:nvPr>
            <p:ph type="title"/>
          </p:nvPr>
        </p:nvSpPr>
        <p:spPr>
          <a:xfrm>
            <a:off x="838200" y="365125"/>
            <a:ext cx="10515600" cy="13255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p12"/>
          <p:cNvSpPr txBox="1"/>
          <p:nvPr>
            <p:ph idx="1" type="body"/>
          </p:nvPr>
        </p:nvSpPr>
        <p:spPr>
          <a:xfrm>
            <a:off x="838200" y="1825625"/>
            <a:ext cx="10515600" cy="43513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2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3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3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3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4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3.png"/><Relationship Id="rId4" Type="http://schemas.openxmlformats.org/officeDocument/2006/relationships/image" Target="../media/image5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/>
        </p:nvSpPr>
        <p:spPr>
          <a:xfrm>
            <a:off x="0" y="0"/>
            <a:ext cx="12192000" cy="6867525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1"/>
          <p:cNvSpPr txBox="1"/>
          <p:nvPr/>
        </p:nvSpPr>
        <p:spPr>
          <a:xfrm>
            <a:off x="403425" y="1183450"/>
            <a:ext cx="7751700" cy="3417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Roboto"/>
              <a:buNone/>
            </a:pPr>
            <a:r>
              <a:rPr b="1" lang="en-US" sz="54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BIENVENIDOS </a:t>
            </a:r>
            <a:endParaRPr b="1" sz="5400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Roboto"/>
              <a:buNone/>
            </a:pPr>
            <a:r>
              <a:rPr b="1" lang="en-US" sz="54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A NUESTRA </a:t>
            </a:r>
            <a:endParaRPr b="1" sz="5400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Roboto"/>
              <a:buNone/>
            </a:pPr>
            <a:r>
              <a:rPr b="1" lang="en-US" sz="54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PRESENTACIÓN</a:t>
            </a:r>
            <a:r>
              <a:rPr b="1" i="0" lang="en-US" sz="5400" u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 DE </a:t>
            </a:r>
            <a:endParaRPr b="1" i="0" sz="5400" u="none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Roboto"/>
              <a:buNone/>
            </a:pPr>
            <a:r>
              <a:rPr b="1" i="0" lang="en-US" sz="5400" u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EJES DE TRABAJO</a:t>
            </a:r>
            <a:endParaRPr/>
          </a:p>
        </p:txBody>
      </p:sp>
      <p:sp>
        <p:nvSpPr>
          <p:cNvPr id="86" name="Google Shape;86;p1"/>
          <p:cNvSpPr txBox="1"/>
          <p:nvPr/>
        </p:nvSpPr>
        <p:spPr>
          <a:xfrm>
            <a:off x="0" y="6530975"/>
            <a:ext cx="2098675" cy="327025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"/>
          <p:cNvSpPr txBox="1"/>
          <p:nvPr/>
        </p:nvSpPr>
        <p:spPr>
          <a:xfrm>
            <a:off x="2019300" y="6530975"/>
            <a:ext cx="2097087" cy="327025"/>
          </a:xfrm>
          <a:prstGeom prst="rect">
            <a:avLst/>
          </a:prstGeom>
          <a:solidFill>
            <a:srgbClr val="2E75B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1"/>
          <p:cNvSpPr txBox="1"/>
          <p:nvPr/>
        </p:nvSpPr>
        <p:spPr>
          <a:xfrm>
            <a:off x="6056312" y="6540500"/>
            <a:ext cx="2098675" cy="327025"/>
          </a:xfrm>
          <a:prstGeom prst="rect">
            <a:avLst/>
          </a:prstGeom>
          <a:solidFill>
            <a:srgbClr val="9DC3E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1"/>
          <p:cNvSpPr txBox="1"/>
          <p:nvPr/>
        </p:nvSpPr>
        <p:spPr>
          <a:xfrm>
            <a:off x="8075612" y="6540500"/>
            <a:ext cx="2097087" cy="327025"/>
          </a:xfrm>
          <a:prstGeom prst="rect">
            <a:avLst/>
          </a:prstGeom>
          <a:solidFill>
            <a:srgbClr val="BDD7E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"/>
          <p:cNvSpPr txBox="1"/>
          <p:nvPr/>
        </p:nvSpPr>
        <p:spPr>
          <a:xfrm>
            <a:off x="10093325" y="6540500"/>
            <a:ext cx="2098675" cy="327025"/>
          </a:xfrm>
          <a:prstGeom prst="rect">
            <a:avLst/>
          </a:prstGeom>
          <a:solidFill>
            <a:srgbClr val="DEEBF7"/>
          </a:solidFill>
          <a:ln cap="flat" cmpd="sng" w="12700">
            <a:solidFill>
              <a:srgbClr val="41719C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"/>
          <p:cNvSpPr txBox="1"/>
          <p:nvPr/>
        </p:nvSpPr>
        <p:spPr>
          <a:xfrm>
            <a:off x="4116387" y="6540500"/>
            <a:ext cx="1939925" cy="3270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2" name="Google Shape;92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054600" y="5383212"/>
            <a:ext cx="2209800" cy="701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3" name="Google Shape;93;p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155125" y="197275"/>
            <a:ext cx="3848726" cy="610026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8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8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8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8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900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gf64afe46aa_1_27"/>
          <p:cNvSpPr txBox="1"/>
          <p:nvPr/>
        </p:nvSpPr>
        <p:spPr>
          <a:xfrm>
            <a:off x="0" y="15050"/>
            <a:ext cx="12192000" cy="1033500"/>
          </a:xfrm>
          <a:prstGeom prst="rect">
            <a:avLst/>
          </a:prstGeom>
          <a:solidFill>
            <a:srgbClr val="2E75B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Roboto"/>
              <a:buNone/>
            </a:pPr>
            <a:r>
              <a:rPr b="1" lang="en-US" sz="54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MEDIO AMBIENTE</a:t>
            </a:r>
            <a:endParaRPr>
              <a:solidFill>
                <a:schemeClr val="dk1"/>
              </a:solidFill>
            </a:endParaRPr>
          </a:p>
        </p:txBody>
      </p:sp>
      <p:pic>
        <p:nvPicPr>
          <p:cNvPr id="212" name="Google Shape;212;gf64afe46aa_1_2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074275" y="153987"/>
            <a:ext cx="1916112" cy="755650"/>
          </a:xfrm>
          <a:prstGeom prst="rect">
            <a:avLst/>
          </a:prstGeom>
          <a:noFill/>
          <a:ln>
            <a:noFill/>
          </a:ln>
        </p:spPr>
      </p:pic>
      <p:sp>
        <p:nvSpPr>
          <p:cNvPr id="213" name="Google Shape;213;gf64afe46aa_1_27"/>
          <p:cNvSpPr txBox="1"/>
          <p:nvPr/>
        </p:nvSpPr>
        <p:spPr>
          <a:xfrm>
            <a:off x="-80425" y="70100"/>
            <a:ext cx="37584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Roboto"/>
              <a:buNone/>
            </a:pPr>
            <a:r>
              <a:t/>
            </a:r>
            <a:endParaRPr/>
          </a:p>
        </p:txBody>
      </p:sp>
      <p:sp>
        <p:nvSpPr>
          <p:cNvPr id="214" name="Google Shape;214;gf64afe46aa_1_27"/>
          <p:cNvSpPr txBox="1"/>
          <p:nvPr/>
        </p:nvSpPr>
        <p:spPr>
          <a:xfrm>
            <a:off x="0" y="6530975"/>
            <a:ext cx="2098800" cy="327000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5" name="Google Shape;215;gf64afe46aa_1_27"/>
          <p:cNvSpPr txBox="1"/>
          <p:nvPr/>
        </p:nvSpPr>
        <p:spPr>
          <a:xfrm>
            <a:off x="2019300" y="6530975"/>
            <a:ext cx="2097000" cy="327000"/>
          </a:xfrm>
          <a:prstGeom prst="rect">
            <a:avLst/>
          </a:prstGeom>
          <a:solidFill>
            <a:srgbClr val="2E75B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6" name="Google Shape;216;gf64afe46aa_1_27"/>
          <p:cNvSpPr txBox="1"/>
          <p:nvPr/>
        </p:nvSpPr>
        <p:spPr>
          <a:xfrm>
            <a:off x="6056312" y="6540500"/>
            <a:ext cx="2098800" cy="327000"/>
          </a:xfrm>
          <a:prstGeom prst="rect">
            <a:avLst/>
          </a:prstGeom>
          <a:solidFill>
            <a:srgbClr val="9DC3E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7" name="Google Shape;217;gf64afe46aa_1_27"/>
          <p:cNvSpPr txBox="1"/>
          <p:nvPr/>
        </p:nvSpPr>
        <p:spPr>
          <a:xfrm>
            <a:off x="8075612" y="6540500"/>
            <a:ext cx="2097000" cy="327000"/>
          </a:xfrm>
          <a:prstGeom prst="rect">
            <a:avLst/>
          </a:prstGeom>
          <a:solidFill>
            <a:srgbClr val="BDD7E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8" name="Google Shape;218;gf64afe46aa_1_27"/>
          <p:cNvSpPr txBox="1"/>
          <p:nvPr/>
        </p:nvSpPr>
        <p:spPr>
          <a:xfrm>
            <a:off x="10093325" y="6540500"/>
            <a:ext cx="2098800" cy="327000"/>
          </a:xfrm>
          <a:prstGeom prst="rect">
            <a:avLst/>
          </a:prstGeom>
          <a:solidFill>
            <a:srgbClr val="DEEBF7"/>
          </a:solidFill>
          <a:ln cap="flat" cmpd="sng" w="12700">
            <a:solidFill>
              <a:srgbClr val="41719C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9" name="Google Shape;219;gf64afe46aa_1_27"/>
          <p:cNvSpPr txBox="1"/>
          <p:nvPr/>
        </p:nvSpPr>
        <p:spPr>
          <a:xfrm>
            <a:off x="4116387" y="6540500"/>
            <a:ext cx="1939800" cy="327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0" name="Google Shape;220;gf64afe46aa_1_27"/>
          <p:cNvSpPr txBox="1"/>
          <p:nvPr/>
        </p:nvSpPr>
        <p:spPr>
          <a:xfrm>
            <a:off x="421450" y="1781550"/>
            <a:ext cx="11149200" cy="63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b="1" sz="2900">
              <a:solidFill>
                <a:srgbClr val="2E75B6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21" name="Google Shape;221;gf64afe46aa_1_27"/>
          <p:cNvSpPr txBox="1"/>
          <p:nvPr/>
        </p:nvSpPr>
        <p:spPr>
          <a:xfrm>
            <a:off x="823675" y="2274150"/>
            <a:ext cx="11149200" cy="63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41275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E75B6"/>
              </a:buClr>
              <a:buSzPts val="2900"/>
              <a:buFont typeface="Roboto"/>
              <a:buChar char="-"/>
            </a:pPr>
            <a:r>
              <a:rPr b="1" lang="en-US" sz="2900">
                <a:solidFill>
                  <a:srgbClr val="2E75B6"/>
                </a:solidFill>
                <a:latin typeface="Roboto"/>
                <a:ea typeface="Roboto"/>
                <a:cs typeface="Roboto"/>
                <a:sym typeface="Roboto"/>
              </a:rPr>
              <a:t>Plan de Gestión Integral de Residuos Sólidos Urbanos (GIRSU)</a:t>
            </a:r>
            <a:endParaRPr b="1" sz="2900">
              <a:solidFill>
                <a:srgbClr val="2E75B6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gf64afe46aa_1_2"/>
          <p:cNvSpPr txBox="1"/>
          <p:nvPr/>
        </p:nvSpPr>
        <p:spPr>
          <a:xfrm>
            <a:off x="0" y="0"/>
            <a:ext cx="12192000" cy="1033500"/>
          </a:xfrm>
          <a:prstGeom prst="rect">
            <a:avLst/>
          </a:prstGeom>
          <a:solidFill>
            <a:srgbClr val="9DC3E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Roboto"/>
              <a:buNone/>
            </a:pPr>
            <a:r>
              <a:rPr b="1" lang="en-US" sz="54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DEPORTE</a:t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27" name="Google Shape;227;gf64afe46aa_1_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074275" y="153987"/>
            <a:ext cx="1916112" cy="755650"/>
          </a:xfrm>
          <a:prstGeom prst="rect">
            <a:avLst/>
          </a:prstGeom>
          <a:noFill/>
          <a:ln>
            <a:noFill/>
          </a:ln>
        </p:spPr>
      </p:pic>
      <p:sp>
        <p:nvSpPr>
          <p:cNvPr id="228" name="Google Shape;228;gf64afe46aa_1_2"/>
          <p:cNvSpPr txBox="1"/>
          <p:nvPr/>
        </p:nvSpPr>
        <p:spPr>
          <a:xfrm>
            <a:off x="95250" y="93650"/>
            <a:ext cx="87741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Roboto"/>
              <a:buNone/>
            </a:pPr>
            <a:r>
              <a:t/>
            </a:r>
            <a:endParaRPr/>
          </a:p>
        </p:txBody>
      </p:sp>
      <p:sp>
        <p:nvSpPr>
          <p:cNvPr id="229" name="Google Shape;229;gf64afe46aa_1_2"/>
          <p:cNvSpPr txBox="1"/>
          <p:nvPr/>
        </p:nvSpPr>
        <p:spPr>
          <a:xfrm>
            <a:off x="0" y="6530975"/>
            <a:ext cx="2098800" cy="327000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0" name="Google Shape;230;gf64afe46aa_1_2"/>
          <p:cNvSpPr txBox="1"/>
          <p:nvPr/>
        </p:nvSpPr>
        <p:spPr>
          <a:xfrm>
            <a:off x="2019300" y="6530975"/>
            <a:ext cx="2097000" cy="327000"/>
          </a:xfrm>
          <a:prstGeom prst="rect">
            <a:avLst/>
          </a:prstGeom>
          <a:solidFill>
            <a:srgbClr val="2E75B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1" name="Google Shape;231;gf64afe46aa_1_2"/>
          <p:cNvSpPr txBox="1"/>
          <p:nvPr/>
        </p:nvSpPr>
        <p:spPr>
          <a:xfrm>
            <a:off x="6056312" y="6540500"/>
            <a:ext cx="2098800" cy="327000"/>
          </a:xfrm>
          <a:prstGeom prst="rect">
            <a:avLst/>
          </a:prstGeom>
          <a:solidFill>
            <a:srgbClr val="9DC3E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2" name="Google Shape;232;gf64afe46aa_1_2"/>
          <p:cNvSpPr txBox="1"/>
          <p:nvPr/>
        </p:nvSpPr>
        <p:spPr>
          <a:xfrm>
            <a:off x="8075612" y="6540500"/>
            <a:ext cx="2097000" cy="327000"/>
          </a:xfrm>
          <a:prstGeom prst="rect">
            <a:avLst/>
          </a:prstGeom>
          <a:solidFill>
            <a:srgbClr val="BDD7E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3" name="Google Shape;233;gf64afe46aa_1_2"/>
          <p:cNvSpPr txBox="1"/>
          <p:nvPr/>
        </p:nvSpPr>
        <p:spPr>
          <a:xfrm>
            <a:off x="10093325" y="6540500"/>
            <a:ext cx="2098800" cy="327000"/>
          </a:xfrm>
          <a:prstGeom prst="rect">
            <a:avLst/>
          </a:prstGeom>
          <a:solidFill>
            <a:srgbClr val="DEEBF7"/>
          </a:solidFill>
          <a:ln cap="flat" cmpd="sng" w="12700">
            <a:solidFill>
              <a:srgbClr val="41719C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4" name="Google Shape;234;gf64afe46aa_1_2"/>
          <p:cNvSpPr txBox="1"/>
          <p:nvPr/>
        </p:nvSpPr>
        <p:spPr>
          <a:xfrm>
            <a:off x="4116387" y="6540500"/>
            <a:ext cx="1939800" cy="327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5" name="Google Shape;235;gf64afe46aa_1_2"/>
          <p:cNvSpPr txBox="1"/>
          <p:nvPr/>
        </p:nvSpPr>
        <p:spPr>
          <a:xfrm>
            <a:off x="769950" y="1900825"/>
            <a:ext cx="10081200" cy="196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-US" sz="2900">
                <a:solidFill>
                  <a:srgbClr val="2E75B6"/>
                </a:solidFill>
                <a:latin typeface="Roboto"/>
                <a:ea typeface="Roboto"/>
                <a:cs typeface="Roboto"/>
                <a:sym typeface="Roboto"/>
              </a:rPr>
              <a:t>- </a:t>
            </a:r>
            <a:r>
              <a:rPr b="1" lang="en-US" sz="2900">
                <a:solidFill>
                  <a:srgbClr val="2E75B6"/>
                </a:solidFill>
                <a:latin typeface="Roboto"/>
                <a:ea typeface="Roboto"/>
                <a:cs typeface="Roboto"/>
                <a:sym typeface="Roboto"/>
              </a:rPr>
              <a:t>Programa para el desarrollo del deporte en los barrios </a:t>
            </a:r>
            <a:endParaRPr b="1" sz="2900">
              <a:solidFill>
                <a:srgbClr val="2E75B6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-US" sz="2900">
                <a:solidFill>
                  <a:srgbClr val="2E75B6"/>
                </a:solidFill>
                <a:latin typeface="Roboto"/>
                <a:ea typeface="Roboto"/>
                <a:cs typeface="Roboto"/>
                <a:sym typeface="Roboto"/>
              </a:rPr>
              <a:t>- Registro de atletas de alto rendimiento </a:t>
            </a:r>
            <a:endParaRPr b="1" sz="2900">
              <a:solidFill>
                <a:srgbClr val="2E75B6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en-US" sz="2900">
                <a:solidFill>
                  <a:srgbClr val="2E75B6"/>
                </a:solidFill>
                <a:latin typeface="Roboto"/>
                <a:ea typeface="Roboto"/>
                <a:cs typeface="Roboto"/>
                <a:sym typeface="Roboto"/>
              </a:rPr>
              <a:t>- Financiamiento Mixto (RSE empresaria) </a:t>
            </a:r>
            <a:endParaRPr b="1" sz="2900">
              <a:solidFill>
                <a:srgbClr val="2E75B6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gfab1815a40_0_49"/>
          <p:cNvSpPr txBox="1"/>
          <p:nvPr/>
        </p:nvSpPr>
        <p:spPr>
          <a:xfrm>
            <a:off x="0" y="0"/>
            <a:ext cx="12192000" cy="1033500"/>
          </a:xfrm>
          <a:prstGeom prst="rect">
            <a:avLst/>
          </a:prstGeom>
          <a:solidFill>
            <a:srgbClr val="BDD7E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41" name="Google Shape;241;gfab1815a40_0_4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074275" y="153987"/>
            <a:ext cx="1916112" cy="755650"/>
          </a:xfrm>
          <a:prstGeom prst="rect">
            <a:avLst/>
          </a:prstGeom>
          <a:noFill/>
          <a:ln>
            <a:noFill/>
          </a:ln>
        </p:spPr>
      </p:pic>
      <p:sp>
        <p:nvSpPr>
          <p:cNvPr id="242" name="Google Shape;242;gfab1815a40_0_49"/>
          <p:cNvSpPr txBox="1"/>
          <p:nvPr/>
        </p:nvSpPr>
        <p:spPr>
          <a:xfrm>
            <a:off x="3" y="177800"/>
            <a:ext cx="121920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Roboto"/>
              <a:buNone/>
            </a:pPr>
            <a:r>
              <a:rPr b="1" lang="en-US" sz="46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PUBLICIDAD DE LOS PARTIDOS P.</a:t>
            </a:r>
            <a:r>
              <a:rPr b="1" lang="en-US" sz="46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endParaRPr sz="4600"/>
          </a:p>
        </p:txBody>
      </p:sp>
      <p:sp>
        <p:nvSpPr>
          <p:cNvPr id="243" name="Google Shape;243;gfab1815a40_0_49"/>
          <p:cNvSpPr txBox="1"/>
          <p:nvPr/>
        </p:nvSpPr>
        <p:spPr>
          <a:xfrm>
            <a:off x="0" y="6530975"/>
            <a:ext cx="2098800" cy="327000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4" name="Google Shape;244;gfab1815a40_0_49"/>
          <p:cNvSpPr txBox="1"/>
          <p:nvPr/>
        </p:nvSpPr>
        <p:spPr>
          <a:xfrm>
            <a:off x="2019300" y="6530975"/>
            <a:ext cx="2097000" cy="327000"/>
          </a:xfrm>
          <a:prstGeom prst="rect">
            <a:avLst/>
          </a:prstGeom>
          <a:solidFill>
            <a:srgbClr val="2E75B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5" name="Google Shape;245;gfab1815a40_0_49"/>
          <p:cNvSpPr txBox="1"/>
          <p:nvPr/>
        </p:nvSpPr>
        <p:spPr>
          <a:xfrm>
            <a:off x="6056312" y="6540500"/>
            <a:ext cx="2098800" cy="327000"/>
          </a:xfrm>
          <a:prstGeom prst="rect">
            <a:avLst/>
          </a:prstGeom>
          <a:solidFill>
            <a:srgbClr val="9DC3E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6" name="Google Shape;246;gfab1815a40_0_49"/>
          <p:cNvSpPr txBox="1"/>
          <p:nvPr/>
        </p:nvSpPr>
        <p:spPr>
          <a:xfrm>
            <a:off x="8075612" y="6540500"/>
            <a:ext cx="2097000" cy="327000"/>
          </a:xfrm>
          <a:prstGeom prst="rect">
            <a:avLst/>
          </a:prstGeom>
          <a:solidFill>
            <a:srgbClr val="BDD7E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7" name="Google Shape;247;gfab1815a40_0_49"/>
          <p:cNvSpPr txBox="1"/>
          <p:nvPr/>
        </p:nvSpPr>
        <p:spPr>
          <a:xfrm>
            <a:off x="10093325" y="6540500"/>
            <a:ext cx="2098800" cy="327000"/>
          </a:xfrm>
          <a:prstGeom prst="rect">
            <a:avLst/>
          </a:prstGeom>
          <a:solidFill>
            <a:srgbClr val="DEEBF7"/>
          </a:solidFill>
          <a:ln cap="flat" cmpd="sng" w="12700">
            <a:solidFill>
              <a:srgbClr val="41719C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8" name="Google Shape;248;gfab1815a40_0_49"/>
          <p:cNvSpPr txBox="1"/>
          <p:nvPr/>
        </p:nvSpPr>
        <p:spPr>
          <a:xfrm>
            <a:off x="4116387" y="6540500"/>
            <a:ext cx="1939800" cy="327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9" name="Google Shape;249;gfab1815a40_0_49"/>
          <p:cNvSpPr txBox="1"/>
          <p:nvPr/>
        </p:nvSpPr>
        <p:spPr>
          <a:xfrm>
            <a:off x="-106375" y="1897725"/>
            <a:ext cx="11474700" cy="18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412750" lvl="0" marL="914400" rtl="0" algn="just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41719C"/>
              </a:buClr>
              <a:buSzPts val="2900"/>
              <a:buFont typeface="Roboto"/>
              <a:buChar char="-"/>
            </a:pPr>
            <a:r>
              <a:rPr b="1" lang="en-US" sz="2900">
                <a:solidFill>
                  <a:srgbClr val="2E75B6"/>
                </a:solidFill>
                <a:latin typeface="Roboto"/>
                <a:ea typeface="Roboto"/>
                <a:cs typeface="Roboto"/>
                <a:sym typeface="Roboto"/>
              </a:rPr>
              <a:t>Limitar los espacios habilitados para la colocación de cartelería, afiches murales y pasacalles de partidos políticos durante las campañas electorales</a:t>
            </a:r>
            <a:endParaRPr b="1" sz="2900">
              <a:solidFill>
                <a:srgbClr val="2E75B6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3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11"/>
          <p:cNvSpPr txBox="1"/>
          <p:nvPr/>
        </p:nvSpPr>
        <p:spPr>
          <a:xfrm>
            <a:off x="0" y="0"/>
            <a:ext cx="12192000" cy="6867525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5" name="Google Shape;255;p11"/>
          <p:cNvSpPr txBox="1"/>
          <p:nvPr/>
        </p:nvSpPr>
        <p:spPr>
          <a:xfrm>
            <a:off x="3225800" y="2254250"/>
            <a:ext cx="5580062" cy="1754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Roboto"/>
              <a:buNone/>
            </a:pPr>
            <a:r>
              <a:rPr b="1" i="0" lang="en-US" sz="5400" u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¡Muchas Gracias!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5400" u="none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56" name="Google Shape;256;p11"/>
          <p:cNvSpPr txBox="1"/>
          <p:nvPr/>
        </p:nvSpPr>
        <p:spPr>
          <a:xfrm>
            <a:off x="0" y="6530975"/>
            <a:ext cx="2098675" cy="327025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7" name="Google Shape;257;p11"/>
          <p:cNvSpPr txBox="1"/>
          <p:nvPr/>
        </p:nvSpPr>
        <p:spPr>
          <a:xfrm>
            <a:off x="2019300" y="6530975"/>
            <a:ext cx="2097087" cy="327025"/>
          </a:xfrm>
          <a:prstGeom prst="rect">
            <a:avLst/>
          </a:prstGeom>
          <a:solidFill>
            <a:srgbClr val="2E75B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8" name="Google Shape;258;p11"/>
          <p:cNvSpPr txBox="1"/>
          <p:nvPr/>
        </p:nvSpPr>
        <p:spPr>
          <a:xfrm>
            <a:off x="6056312" y="6540500"/>
            <a:ext cx="2098675" cy="327025"/>
          </a:xfrm>
          <a:prstGeom prst="rect">
            <a:avLst/>
          </a:prstGeom>
          <a:solidFill>
            <a:srgbClr val="9DC3E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9" name="Google Shape;259;p11"/>
          <p:cNvSpPr txBox="1"/>
          <p:nvPr/>
        </p:nvSpPr>
        <p:spPr>
          <a:xfrm>
            <a:off x="8075612" y="6540500"/>
            <a:ext cx="2097087" cy="327025"/>
          </a:xfrm>
          <a:prstGeom prst="rect">
            <a:avLst/>
          </a:prstGeom>
          <a:solidFill>
            <a:srgbClr val="BDD7E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0" name="Google Shape;260;p11"/>
          <p:cNvSpPr txBox="1"/>
          <p:nvPr/>
        </p:nvSpPr>
        <p:spPr>
          <a:xfrm>
            <a:off x="10093325" y="6540500"/>
            <a:ext cx="2098675" cy="327025"/>
          </a:xfrm>
          <a:prstGeom prst="rect">
            <a:avLst/>
          </a:prstGeom>
          <a:solidFill>
            <a:srgbClr val="DEEBF7"/>
          </a:solidFill>
          <a:ln cap="flat" cmpd="sng" w="12700">
            <a:solidFill>
              <a:srgbClr val="41719C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1" name="Google Shape;261;p11"/>
          <p:cNvSpPr txBox="1"/>
          <p:nvPr/>
        </p:nvSpPr>
        <p:spPr>
          <a:xfrm>
            <a:off x="4116387" y="6540500"/>
            <a:ext cx="1939925" cy="3270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62" name="Google Shape;262;p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054600" y="5383212"/>
            <a:ext cx="2209800" cy="701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3"/>
          <p:cNvSpPr txBox="1"/>
          <p:nvPr/>
        </p:nvSpPr>
        <p:spPr>
          <a:xfrm>
            <a:off x="0" y="0"/>
            <a:ext cx="12192000" cy="1033462"/>
          </a:xfrm>
          <a:prstGeom prst="rect">
            <a:avLst/>
          </a:prstGeom>
          <a:solidFill>
            <a:srgbClr val="2E75B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9" name="Google Shape;99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074275" y="153987"/>
            <a:ext cx="1916112" cy="755650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Google Shape;100;p3"/>
          <p:cNvSpPr txBox="1"/>
          <p:nvPr/>
        </p:nvSpPr>
        <p:spPr>
          <a:xfrm>
            <a:off x="-85108" y="70100"/>
            <a:ext cx="112344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Roboto"/>
              <a:buNone/>
            </a:pPr>
            <a:r>
              <a:rPr b="1" i="0" lang="en-US" sz="5400" u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GOB ABIERTO Y TRANSPARENCIA</a:t>
            </a:r>
            <a:endParaRPr/>
          </a:p>
        </p:txBody>
      </p:sp>
      <p:sp>
        <p:nvSpPr>
          <p:cNvPr id="101" name="Google Shape;101;p3"/>
          <p:cNvSpPr txBox="1"/>
          <p:nvPr/>
        </p:nvSpPr>
        <p:spPr>
          <a:xfrm>
            <a:off x="0" y="6530975"/>
            <a:ext cx="2098675" cy="327025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3"/>
          <p:cNvSpPr txBox="1"/>
          <p:nvPr/>
        </p:nvSpPr>
        <p:spPr>
          <a:xfrm>
            <a:off x="2019300" y="6530975"/>
            <a:ext cx="2097087" cy="327025"/>
          </a:xfrm>
          <a:prstGeom prst="rect">
            <a:avLst/>
          </a:prstGeom>
          <a:solidFill>
            <a:srgbClr val="2E75B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3"/>
          <p:cNvSpPr txBox="1"/>
          <p:nvPr/>
        </p:nvSpPr>
        <p:spPr>
          <a:xfrm>
            <a:off x="6056312" y="6540500"/>
            <a:ext cx="2098675" cy="327025"/>
          </a:xfrm>
          <a:prstGeom prst="rect">
            <a:avLst/>
          </a:prstGeom>
          <a:solidFill>
            <a:srgbClr val="9DC3E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p3"/>
          <p:cNvSpPr txBox="1"/>
          <p:nvPr/>
        </p:nvSpPr>
        <p:spPr>
          <a:xfrm>
            <a:off x="8075612" y="6540500"/>
            <a:ext cx="2097087" cy="327025"/>
          </a:xfrm>
          <a:prstGeom prst="rect">
            <a:avLst/>
          </a:prstGeom>
          <a:solidFill>
            <a:srgbClr val="BDD7E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p3"/>
          <p:cNvSpPr txBox="1"/>
          <p:nvPr/>
        </p:nvSpPr>
        <p:spPr>
          <a:xfrm>
            <a:off x="10093325" y="6540500"/>
            <a:ext cx="2098675" cy="327025"/>
          </a:xfrm>
          <a:prstGeom prst="rect">
            <a:avLst/>
          </a:prstGeom>
          <a:solidFill>
            <a:srgbClr val="DEEBF7"/>
          </a:solidFill>
          <a:ln cap="flat" cmpd="sng" w="12700">
            <a:solidFill>
              <a:srgbClr val="41719C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3"/>
          <p:cNvSpPr txBox="1"/>
          <p:nvPr/>
        </p:nvSpPr>
        <p:spPr>
          <a:xfrm>
            <a:off x="4116387" y="6540500"/>
            <a:ext cx="1939925" cy="3270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3"/>
          <p:cNvSpPr txBox="1"/>
          <p:nvPr/>
        </p:nvSpPr>
        <p:spPr>
          <a:xfrm>
            <a:off x="842875" y="1533300"/>
            <a:ext cx="12192000" cy="371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4127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E75B6"/>
              </a:buClr>
              <a:buSzPts val="2900"/>
              <a:buFont typeface="Roboto"/>
              <a:buChar char="-"/>
            </a:pPr>
            <a:r>
              <a:rPr lang="en-US" sz="2900">
                <a:solidFill>
                  <a:srgbClr val="2E75B6"/>
                </a:solidFill>
                <a:latin typeface="Roboto"/>
                <a:ea typeface="Roboto"/>
                <a:cs typeface="Roboto"/>
                <a:sym typeface="Roboto"/>
              </a:rPr>
              <a:t>Crear un </a:t>
            </a:r>
            <a:r>
              <a:rPr b="1" lang="en-US" sz="2900">
                <a:solidFill>
                  <a:srgbClr val="2E75B6"/>
                </a:solidFill>
                <a:latin typeface="Roboto"/>
                <a:ea typeface="Roboto"/>
                <a:cs typeface="Roboto"/>
                <a:sym typeface="Roboto"/>
              </a:rPr>
              <a:t>portal web de gobierno abierto, transparencia y datos</a:t>
            </a:r>
            <a:r>
              <a:rPr lang="en-US" sz="2900">
                <a:solidFill>
                  <a:srgbClr val="2E75B6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endParaRPr sz="2900">
              <a:solidFill>
                <a:srgbClr val="2E75B6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900">
              <a:solidFill>
                <a:srgbClr val="2E75B6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4127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E75B6"/>
              </a:buClr>
              <a:buSzPts val="2900"/>
              <a:buFont typeface="Roboto"/>
              <a:buChar char="-"/>
            </a:pPr>
            <a:r>
              <a:rPr lang="en-US" sz="2900">
                <a:solidFill>
                  <a:srgbClr val="2E75B6"/>
                </a:solidFill>
                <a:latin typeface="Roboto"/>
                <a:ea typeface="Roboto"/>
                <a:cs typeface="Roboto"/>
                <a:sym typeface="Roboto"/>
              </a:rPr>
              <a:t>Ventajas:</a:t>
            </a:r>
            <a:endParaRPr sz="2900">
              <a:solidFill>
                <a:srgbClr val="2E75B6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412750" lvl="0" marL="1828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E75B6"/>
              </a:buClr>
              <a:buSzPts val="2900"/>
              <a:buFont typeface="Roboto"/>
              <a:buChar char="●"/>
            </a:pPr>
            <a:r>
              <a:rPr b="1" i="1" lang="en-US" sz="2900">
                <a:solidFill>
                  <a:srgbClr val="2E75B6"/>
                </a:solidFill>
                <a:latin typeface="Roboto"/>
                <a:ea typeface="Roboto"/>
                <a:cs typeface="Roboto"/>
                <a:sym typeface="Roboto"/>
              </a:rPr>
              <a:t>Transparencia activa</a:t>
            </a:r>
            <a:endParaRPr b="1" i="1" sz="2900">
              <a:solidFill>
                <a:srgbClr val="2E75B6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412750" lvl="0" marL="1828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E75B6"/>
              </a:buClr>
              <a:buSzPts val="2900"/>
              <a:buFont typeface="Roboto"/>
              <a:buChar char="●"/>
            </a:pPr>
            <a:r>
              <a:rPr b="1" i="1" lang="en-US" sz="2900">
                <a:solidFill>
                  <a:srgbClr val="2E75B6"/>
                </a:solidFill>
                <a:latin typeface="Roboto"/>
                <a:ea typeface="Roboto"/>
                <a:cs typeface="Roboto"/>
                <a:sym typeface="Roboto"/>
              </a:rPr>
              <a:t>Política de Datos Abiertos</a:t>
            </a:r>
            <a:endParaRPr b="1" i="1" sz="2900">
              <a:solidFill>
                <a:srgbClr val="2E75B6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412750" lvl="0" marL="1828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E75B6"/>
              </a:buClr>
              <a:buSzPts val="2900"/>
              <a:buFont typeface="Roboto"/>
              <a:buChar char="●"/>
            </a:pPr>
            <a:r>
              <a:rPr b="1" i="1" lang="en-US" sz="2900">
                <a:solidFill>
                  <a:srgbClr val="2E75B6"/>
                </a:solidFill>
                <a:latin typeface="Roboto"/>
                <a:ea typeface="Roboto"/>
                <a:cs typeface="Roboto"/>
                <a:sym typeface="Roboto"/>
              </a:rPr>
              <a:t>Mecanismos de Acceso</a:t>
            </a:r>
            <a:endParaRPr b="1" i="1" sz="2900">
              <a:solidFill>
                <a:srgbClr val="2E75B6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412750" lvl="0" marL="1828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E75B6"/>
              </a:buClr>
              <a:buSzPts val="2900"/>
              <a:buFont typeface="Roboto"/>
              <a:buChar char="●"/>
            </a:pPr>
            <a:r>
              <a:rPr b="1" i="1" lang="en-US" sz="2900">
                <a:solidFill>
                  <a:srgbClr val="2E75B6"/>
                </a:solidFill>
                <a:latin typeface="Roboto"/>
                <a:ea typeface="Roboto"/>
                <a:cs typeface="Roboto"/>
                <a:sym typeface="Roboto"/>
              </a:rPr>
              <a:t>Gráfica simplificada</a:t>
            </a:r>
            <a:endParaRPr b="1" i="1" sz="2900">
              <a:solidFill>
                <a:srgbClr val="2E75B6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4"/>
          <p:cNvSpPr txBox="1"/>
          <p:nvPr/>
        </p:nvSpPr>
        <p:spPr>
          <a:xfrm>
            <a:off x="0" y="0"/>
            <a:ext cx="12192000" cy="1033462"/>
          </a:xfrm>
          <a:prstGeom prst="rect">
            <a:avLst/>
          </a:prstGeom>
          <a:solidFill>
            <a:srgbClr val="9DC3E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13" name="Google Shape;113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074275" y="153987"/>
            <a:ext cx="1916112" cy="755650"/>
          </a:xfrm>
          <a:prstGeom prst="rect">
            <a:avLst/>
          </a:prstGeom>
          <a:noFill/>
          <a:ln>
            <a:noFill/>
          </a:ln>
        </p:spPr>
      </p:pic>
      <p:sp>
        <p:nvSpPr>
          <p:cNvPr id="114" name="Google Shape;114;p4"/>
          <p:cNvSpPr txBox="1"/>
          <p:nvPr/>
        </p:nvSpPr>
        <p:spPr>
          <a:xfrm>
            <a:off x="7937" y="69850"/>
            <a:ext cx="2425700" cy="9239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Roboto"/>
              <a:buNone/>
            </a:pPr>
            <a:r>
              <a:rPr b="1" i="0" lang="en-US" sz="5400" u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SALUD</a:t>
            </a:r>
            <a:endParaRPr/>
          </a:p>
        </p:txBody>
      </p:sp>
      <p:sp>
        <p:nvSpPr>
          <p:cNvPr id="115" name="Google Shape;115;p4"/>
          <p:cNvSpPr txBox="1"/>
          <p:nvPr/>
        </p:nvSpPr>
        <p:spPr>
          <a:xfrm>
            <a:off x="0" y="6530975"/>
            <a:ext cx="2098675" cy="327025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4"/>
          <p:cNvSpPr txBox="1"/>
          <p:nvPr/>
        </p:nvSpPr>
        <p:spPr>
          <a:xfrm>
            <a:off x="2019300" y="6530975"/>
            <a:ext cx="2097087" cy="327025"/>
          </a:xfrm>
          <a:prstGeom prst="rect">
            <a:avLst/>
          </a:prstGeom>
          <a:solidFill>
            <a:srgbClr val="2E75B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" name="Google Shape;117;p4"/>
          <p:cNvSpPr txBox="1"/>
          <p:nvPr/>
        </p:nvSpPr>
        <p:spPr>
          <a:xfrm>
            <a:off x="6056312" y="6540500"/>
            <a:ext cx="2098675" cy="327025"/>
          </a:xfrm>
          <a:prstGeom prst="rect">
            <a:avLst/>
          </a:prstGeom>
          <a:solidFill>
            <a:srgbClr val="9DC3E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Google Shape;118;p4"/>
          <p:cNvSpPr txBox="1"/>
          <p:nvPr/>
        </p:nvSpPr>
        <p:spPr>
          <a:xfrm>
            <a:off x="8075612" y="6540500"/>
            <a:ext cx="2097087" cy="327025"/>
          </a:xfrm>
          <a:prstGeom prst="rect">
            <a:avLst/>
          </a:prstGeom>
          <a:solidFill>
            <a:srgbClr val="BDD7E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Google Shape;119;p4"/>
          <p:cNvSpPr txBox="1"/>
          <p:nvPr/>
        </p:nvSpPr>
        <p:spPr>
          <a:xfrm>
            <a:off x="10093325" y="6540500"/>
            <a:ext cx="2098675" cy="327025"/>
          </a:xfrm>
          <a:prstGeom prst="rect">
            <a:avLst/>
          </a:prstGeom>
          <a:solidFill>
            <a:srgbClr val="DEEBF7"/>
          </a:solidFill>
          <a:ln cap="flat" cmpd="sng" w="12700">
            <a:solidFill>
              <a:srgbClr val="41719C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Google Shape;120;p4"/>
          <p:cNvSpPr txBox="1"/>
          <p:nvPr/>
        </p:nvSpPr>
        <p:spPr>
          <a:xfrm>
            <a:off x="4116387" y="6540500"/>
            <a:ext cx="1939800" cy="327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" name="Google Shape;121;p4"/>
          <p:cNvSpPr txBox="1"/>
          <p:nvPr/>
        </p:nvSpPr>
        <p:spPr>
          <a:xfrm>
            <a:off x="357000" y="1608150"/>
            <a:ext cx="11478000" cy="422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4127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E75B6"/>
              </a:buClr>
              <a:buSzPts val="2900"/>
              <a:buFont typeface="Roboto"/>
              <a:buChar char="-"/>
            </a:pPr>
            <a:r>
              <a:rPr b="1" lang="en-US" sz="2900">
                <a:solidFill>
                  <a:srgbClr val="2E75B6"/>
                </a:solidFill>
                <a:latin typeface="Roboto"/>
                <a:ea typeface="Roboto"/>
                <a:cs typeface="Roboto"/>
                <a:sym typeface="Roboto"/>
              </a:rPr>
              <a:t>Implementar el Sistema Integrado de salud </a:t>
            </a:r>
            <a:endParaRPr sz="2900">
              <a:solidFill>
                <a:srgbClr val="2E75B6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4127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E75B6"/>
              </a:buClr>
              <a:buSzPts val="2900"/>
              <a:buFont typeface="Roboto"/>
              <a:buChar char="-"/>
            </a:pPr>
            <a:r>
              <a:rPr b="1" lang="en-US" sz="2900">
                <a:solidFill>
                  <a:srgbClr val="2E75B6"/>
                </a:solidFill>
                <a:latin typeface="Roboto"/>
                <a:ea typeface="Roboto"/>
                <a:cs typeface="Roboto"/>
                <a:sym typeface="Roboto"/>
              </a:rPr>
              <a:t>Jerarquizar el Servicio de Epidemiología y Estadística</a:t>
            </a:r>
            <a:r>
              <a:rPr lang="en-US" sz="2900">
                <a:solidFill>
                  <a:srgbClr val="2E75B6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endParaRPr sz="2900">
              <a:solidFill>
                <a:srgbClr val="2E75B6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4127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E75B6"/>
              </a:buClr>
              <a:buSzPts val="2900"/>
              <a:buFont typeface="Roboto"/>
              <a:buChar char="-"/>
            </a:pPr>
            <a:r>
              <a:rPr b="1" lang="en-US" sz="2900">
                <a:solidFill>
                  <a:srgbClr val="2E75B6"/>
                </a:solidFill>
                <a:latin typeface="Roboto"/>
                <a:ea typeface="Roboto"/>
                <a:cs typeface="Roboto"/>
                <a:sym typeface="Roboto"/>
              </a:rPr>
              <a:t>Plan de Tecnologización Administrativa </a:t>
            </a:r>
            <a:endParaRPr sz="2900">
              <a:solidFill>
                <a:srgbClr val="2E75B6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4127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E75B6"/>
              </a:buClr>
              <a:buSzPts val="2900"/>
              <a:buFont typeface="Roboto"/>
              <a:buChar char="-"/>
            </a:pPr>
            <a:r>
              <a:rPr b="1" lang="en-US" sz="2900">
                <a:solidFill>
                  <a:srgbClr val="2E75B6"/>
                </a:solidFill>
                <a:latin typeface="Roboto"/>
                <a:ea typeface="Roboto"/>
                <a:cs typeface="Roboto"/>
                <a:sym typeface="Roboto"/>
              </a:rPr>
              <a:t>Fomentar y promover acciones para la prevención de adicciones </a:t>
            </a:r>
            <a:endParaRPr b="1" sz="2900">
              <a:solidFill>
                <a:srgbClr val="2E75B6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4127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E75B6"/>
              </a:buClr>
              <a:buSzPts val="2900"/>
              <a:buFont typeface="Roboto"/>
              <a:buChar char="-"/>
            </a:pPr>
            <a:r>
              <a:rPr b="1" lang="en-US" sz="2900">
                <a:solidFill>
                  <a:srgbClr val="2E75B6"/>
                </a:solidFill>
                <a:latin typeface="Roboto"/>
                <a:ea typeface="Roboto"/>
                <a:cs typeface="Roboto"/>
                <a:sym typeface="Roboto"/>
              </a:rPr>
              <a:t>Programa de Atención a las secuelas por Covid-19</a:t>
            </a:r>
            <a:r>
              <a:rPr lang="en-US" sz="2900">
                <a:solidFill>
                  <a:srgbClr val="2E75B6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endParaRPr sz="2900">
              <a:solidFill>
                <a:srgbClr val="2E75B6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0480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C1F21"/>
              </a:buClr>
              <a:buSzPts val="1200"/>
              <a:buChar char="-"/>
            </a:pPr>
            <a:r>
              <a:rPr b="1" lang="en-US" sz="2900">
                <a:solidFill>
                  <a:srgbClr val="2E75B6"/>
                </a:solidFill>
                <a:latin typeface="Roboto"/>
                <a:ea typeface="Roboto"/>
                <a:cs typeface="Roboto"/>
                <a:sym typeface="Roboto"/>
              </a:rPr>
              <a:t>Promover la implementación del Servicio integral de emergencias en el Partido de Azul </a:t>
            </a:r>
            <a:endParaRPr b="1" sz="2900">
              <a:solidFill>
                <a:srgbClr val="2E75B6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f64afe46aa_0_5"/>
          <p:cNvSpPr txBox="1"/>
          <p:nvPr/>
        </p:nvSpPr>
        <p:spPr>
          <a:xfrm>
            <a:off x="0" y="0"/>
            <a:ext cx="12192000" cy="1033500"/>
          </a:xfrm>
          <a:prstGeom prst="rect">
            <a:avLst/>
          </a:prstGeom>
          <a:solidFill>
            <a:srgbClr val="BDD7E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27" name="Google Shape;127;gf64afe46aa_0_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074275" y="153987"/>
            <a:ext cx="1916112" cy="755650"/>
          </a:xfrm>
          <a:prstGeom prst="rect">
            <a:avLst/>
          </a:prstGeom>
          <a:noFill/>
          <a:ln>
            <a:noFill/>
          </a:ln>
        </p:spPr>
      </p:pic>
      <p:sp>
        <p:nvSpPr>
          <p:cNvPr id="128" name="Google Shape;128;gf64afe46aa_0_5"/>
          <p:cNvSpPr txBox="1"/>
          <p:nvPr/>
        </p:nvSpPr>
        <p:spPr>
          <a:xfrm>
            <a:off x="3" y="177800"/>
            <a:ext cx="121920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Roboto"/>
              <a:buNone/>
            </a:pPr>
            <a:r>
              <a:rPr b="1" lang="en-US" sz="46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ATENCIÓN PRIMARIA DE LA SALUD </a:t>
            </a:r>
            <a:endParaRPr sz="4600"/>
          </a:p>
        </p:txBody>
      </p:sp>
      <p:sp>
        <p:nvSpPr>
          <p:cNvPr id="129" name="Google Shape;129;gf64afe46aa_0_5"/>
          <p:cNvSpPr txBox="1"/>
          <p:nvPr/>
        </p:nvSpPr>
        <p:spPr>
          <a:xfrm>
            <a:off x="0" y="6530975"/>
            <a:ext cx="2098800" cy="327000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" name="Google Shape;130;gf64afe46aa_0_5"/>
          <p:cNvSpPr txBox="1"/>
          <p:nvPr/>
        </p:nvSpPr>
        <p:spPr>
          <a:xfrm>
            <a:off x="2019300" y="6530975"/>
            <a:ext cx="2097000" cy="327000"/>
          </a:xfrm>
          <a:prstGeom prst="rect">
            <a:avLst/>
          </a:prstGeom>
          <a:solidFill>
            <a:srgbClr val="2E75B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Google Shape;131;gf64afe46aa_0_5"/>
          <p:cNvSpPr txBox="1"/>
          <p:nvPr/>
        </p:nvSpPr>
        <p:spPr>
          <a:xfrm>
            <a:off x="6056312" y="6540500"/>
            <a:ext cx="2098800" cy="327000"/>
          </a:xfrm>
          <a:prstGeom prst="rect">
            <a:avLst/>
          </a:prstGeom>
          <a:solidFill>
            <a:srgbClr val="9DC3E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Google Shape;132;gf64afe46aa_0_5"/>
          <p:cNvSpPr txBox="1"/>
          <p:nvPr/>
        </p:nvSpPr>
        <p:spPr>
          <a:xfrm>
            <a:off x="8075612" y="6540500"/>
            <a:ext cx="2097000" cy="327000"/>
          </a:xfrm>
          <a:prstGeom prst="rect">
            <a:avLst/>
          </a:prstGeom>
          <a:solidFill>
            <a:srgbClr val="BDD7E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" name="Google Shape;133;gf64afe46aa_0_5"/>
          <p:cNvSpPr txBox="1"/>
          <p:nvPr/>
        </p:nvSpPr>
        <p:spPr>
          <a:xfrm>
            <a:off x="10093325" y="6540500"/>
            <a:ext cx="2098800" cy="327000"/>
          </a:xfrm>
          <a:prstGeom prst="rect">
            <a:avLst/>
          </a:prstGeom>
          <a:solidFill>
            <a:srgbClr val="DEEBF7"/>
          </a:solidFill>
          <a:ln cap="flat" cmpd="sng" w="12700">
            <a:solidFill>
              <a:srgbClr val="41719C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Google Shape;134;gf64afe46aa_0_5"/>
          <p:cNvSpPr txBox="1"/>
          <p:nvPr/>
        </p:nvSpPr>
        <p:spPr>
          <a:xfrm>
            <a:off x="4116387" y="6540500"/>
            <a:ext cx="1939800" cy="327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gf64afe46aa_0_5"/>
          <p:cNvSpPr txBox="1"/>
          <p:nvPr/>
        </p:nvSpPr>
        <p:spPr>
          <a:xfrm>
            <a:off x="717300" y="1915650"/>
            <a:ext cx="11474700" cy="2402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4127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1719C"/>
              </a:buClr>
              <a:buSzPts val="2900"/>
              <a:buFont typeface="Roboto"/>
              <a:buChar char="-"/>
            </a:pPr>
            <a:r>
              <a:rPr b="1" lang="en-US" sz="2900">
                <a:solidFill>
                  <a:srgbClr val="41719C"/>
                </a:solidFill>
                <a:latin typeface="Roboto"/>
                <a:ea typeface="Roboto"/>
                <a:cs typeface="Roboto"/>
                <a:sym typeface="Roboto"/>
              </a:rPr>
              <a:t>Descentralizar servicios</a:t>
            </a:r>
            <a:r>
              <a:rPr lang="en-US" sz="2900">
                <a:solidFill>
                  <a:srgbClr val="41719C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endParaRPr sz="2900">
              <a:solidFill>
                <a:srgbClr val="41719C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41275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1719C"/>
              </a:buClr>
              <a:buSzPts val="2900"/>
              <a:buChar char="-"/>
            </a:pPr>
            <a:r>
              <a:rPr b="1" lang="en-US" sz="2900">
                <a:solidFill>
                  <a:srgbClr val="41719C"/>
                </a:solidFill>
                <a:latin typeface="Roboto"/>
                <a:ea typeface="Roboto"/>
                <a:cs typeface="Roboto"/>
                <a:sym typeface="Roboto"/>
              </a:rPr>
              <a:t>Descentralizar Desarrollo Social a los CAPS </a:t>
            </a:r>
            <a:endParaRPr b="1" sz="2900">
              <a:solidFill>
                <a:srgbClr val="41719C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41275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1719C"/>
              </a:buClr>
              <a:buSzPts val="2900"/>
              <a:buFont typeface="Roboto"/>
              <a:buChar char="-"/>
            </a:pPr>
            <a:r>
              <a:rPr b="1" lang="en-US" sz="2900">
                <a:solidFill>
                  <a:srgbClr val="41719C"/>
                </a:solidFill>
                <a:latin typeface="Roboto"/>
                <a:ea typeface="Roboto"/>
                <a:cs typeface="Roboto"/>
                <a:sym typeface="Roboto"/>
              </a:rPr>
              <a:t>Sistematizar la evaluación de la infraestructura de los CAPS</a:t>
            </a:r>
            <a:endParaRPr b="1" sz="2900">
              <a:solidFill>
                <a:srgbClr val="41719C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None/>
            </a:pPr>
            <a:r>
              <a:t/>
            </a:r>
            <a:endParaRPr b="1" sz="2900">
              <a:solidFill>
                <a:srgbClr val="2E75B6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8"/>
          <p:cNvSpPr txBox="1"/>
          <p:nvPr/>
        </p:nvSpPr>
        <p:spPr>
          <a:xfrm>
            <a:off x="0" y="0"/>
            <a:ext cx="12192000" cy="1033462"/>
          </a:xfrm>
          <a:prstGeom prst="rect">
            <a:avLst/>
          </a:prstGeom>
          <a:solidFill>
            <a:srgbClr val="1C4587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41" name="Google Shape;141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074275" y="153987"/>
            <a:ext cx="1916112" cy="755650"/>
          </a:xfrm>
          <a:prstGeom prst="rect">
            <a:avLst/>
          </a:prstGeom>
          <a:noFill/>
          <a:ln>
            <a:noFill/>
          </a:ln>
        </p:spPr>
      </p:pic>
      <p:sp>
        <p:nvSpPr>
          <p:cNvPr id="142" name="Google Shape;142;p8"/>
          <p:cNvSpPr txBox="1"/>
          <p:nvPr/>
        </p:nvSpPr>
        <p:spPr>
          <a:xfrm>
            <a:off x="111125" y="69850"/>
            <a:ext cx="91641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Roboto"/>
              <a:buNone/>
            </a:pPr>
            <a:r>
              <a:rPr b="1" i="0" lang="en-US" sz="5400" u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DE</a:t>
            </a:r>
            <a:r>
              <a:rPr b="1" lang="en-US" sz="54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SARROLLO ECONOMICO</a:t>
            </a:r>
            <a:endParaRPr/>
          </a:p>
        </p:txBody>
      </p:sp>
      <p:sp>
        <p:nvSpPr>
          <p:cNvPr id="143" name="Google Shape;143;p8"/>
          <p:cNvSpPr txBox="1"/>
          <p:nvPr/>
        </p:nvSpPr>
        <p:spPr>
          <a:xfrm>
            <a:off x="0" y="6530975"/>
            <a:ext cx="2098675" cy="327025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4" name="Google Shape;144;p8"/>
          <p:cNvSpPr txBox="1"/>
          <p:nvPr/>
        </p:nvSpPr>
        <p:spPr>
          <a:xfrm>
            <a:off x="2019300" y="6530975"/>
            <a:ext cx="2097087" cy="327025"/>
          </a:xfrm>
          <a:prstGeom prst="rect">
            <a:avLst/>
          </a:prstGeom>
          <a:solidFill>
            <a:srgbClr val="2E75B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5" name="Google Shape;145;p8"/>
          <p:cNvSpPr txBox="1"/>
          <p:nvPr/>
        </p:nvSpPr>
        <p:spPr>
          <a:xfrm>
            <a:off x="6056312" y="6540500"/>
            <a:ext cx="2098675" cy="327025"/>
          </a:xfrm>
          <a:prstGeom prst="rect">
            <a:avLst/>
          </a:prstGeom>
          <a:solidFill>
            <a:srgbClr val="9DC3E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" name="Google Shape;146;p8"/>
          <p:cNvSpPr txBox="1"/>
          <p:nvPr/>
        </p:nvSpPr>
        <p:spPr>
          <a:xfrm>
            <a:off x="8075612" y="6540500"/>
            <a:ext cx="2097087" cy="327025"/>
          </a:xfrm>
          <a:prstGeom prst="rect">
            <a:avLst/>
          </a:prstGeom>
          <a:solidFill>
            <a:srgbClr val="BDD7E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" name="Google Shape;147;p8"/>
          <p:cNvSpPr txBox="1"/>
          <p:nvPr/>
        </p:nvSpPr>
        <p:spPr>
          <a:xfrm>
            <a:off x="10093325" y="6540500"/>
            <a:ext cx="2098675" cy="327025"/>
          </a:xfrm>
          <a:prstGeom prst="rect">
            <a:avLst/>
          </a:prstGeom>
          <a:solidFill>
            <a:srgbClr val="DEEBF7"/>
          </a:solidFill>
          <a:ln cap="flat" cmpd="sng" w="12700">
            <a:solidFill>
              <a:srgbClr val="41719C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" name="Google Shape;148;p8"/>
          <p:cNvSpPr txBox="1"/>
          <p:nvPr/>
        </p:nvSpPr>
        <p:spPr>
          <a:xfrm>
            <a:off x="4116387" y="6540500"/>
            <a:ext cx="1939925" cy="3270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9" name="Google Shape;149;p8"/>
          <p:cNvSpPr txBox="1"/>
          <p:nvPr/>
        </p:nvSpPr>
        <p:spPr>
          <a:xfrm>
            <a:off x="421450" y="1781550"/>
            <a:ext cx="11149200" cy="39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412750" lvl="0" marL="457200" rtl="0" algn="l">
              <a:spcBef>
                <a:spcPts val="0"/>
              </a:spcBef>
              <a:spcAft>
                <a:spcPts val="0"/>
              </a:spcAft>
              <a:buClr>
                <a:srgbClr val="2E75B6"/>
              </a:buClr>
              <a:buSzPts val="2900"/>
              <a:buFont typeface="Roboto"/>
              <a:buChar char="-"/>
            </a:pPr>
            <a:r>
              <a:rPr b="1" lang="en-US" sz="2900">
                <a:solidFill>
                  <a:srgbClr val="2E75B6"/>
                </a:solidFill>
                <a:latin typeface="Roboto"/>
                <a:ea typeface="Roboto"/>
                <a:cs typeface="Roboto"/>
                <a:sym typeface="Roboto"/>
              </a:rPr>
              <a:t>Simplificar la gestión de trámites para habilitaciones,</a:t>
            </a:r>
            <a:endParaRPr b="1" sz="2900">
              <a:solidFill>
                <a:srgbClr val="2E75B6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412750" lvl="0" marL="457200" rtl="0" algn="l">
              <a:spcBef>
                <a:spcPts val="0"/>
              </a:spcBef>
              <a:spcAft>
                <a:spcPts val="0"/>
              </a:spcAft>
              <a:buClr>
                <a:srgbClr val="2E75B6"/>
              </a:buClr>
              <a:buSzPts val="2900"/>
              <a:buFont typeface="Roboto"/>
              <a:buChar char="-"/>
            </a:pPr>
            <a:r>
              <a:rPr b="1" lang="en-US" sz="2900">
                <a:solidFill>
                  <a:srgbClr val="2E75B6"/>
                </a:solidFill>
                <a:latin typeface="Roboto"/>
                <a:ea typeface="Roboto"/>
                <a:cs typeface="Roboto"/>
                <a:sym typeface="Roboto"/>
              </a:rPr>
              <a:t>Recuperar la Agencia de Desarrollo Económico </a:t>
            </a:r>
            <a:endParaRPr b="1" sz="2900">
              <a:solidFill>
                <a:srgbClr val="2E75B6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412750" lvl="0" marL="457200" rtl="0" algn="l">
              <a:spcBef>
                <a:spcPts val="0"/>
              </a:spcBef>
              <a:spcAft>
                <a:spcPts val="0"/>
              </a:spcAft>
              <a:buClr>
                <a:srgbClr val="2E75B6"/>
              </a:buClr>
              <a:buSzPts val="2900"/>
              <a:buFont typeface="Roboto"/>
              <a:buChar char="-"/>
            </a:pPr>
            <a:r>
              <a:rPr b="1" lang="en-US" sz="2900">
                <a:solidFill>
                  <a:srgbClr val="2E75B6"/>
                </a:solidFill>
                <a:latin typeface="Roboto"/>
                <a:ea typeface="Roboto"/>
                <a:cs typeface="Roboto"/>
                <a:sym typeface="Roboto"/>
              </a:rPr>
              <a:t>Creación de un Ecosistema Emprendedor</a:t>
            </a:r>
            <a:endParaRPr b="1" sz="2900">
              <a:solidFill>
                <a:srgbClr val="2E75B6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412750" lvl="0" marL="457200" rtl="0" algn="l">
              <a:spcBef>
                <a:spcPts val="0"/>
              </a:spcBef>
              <a:spcAft>
                <a:spcPts val="0"/>
              </a:spcAft>
              <a:buClr>
                <a:srgbClr val="2E75B6"/>
              </a:buClr>
              <a:buSzPts val="2900"/>
              <a:buFont typeface="Roboto"/>
              <a:buChar char="-"/>
            </a:pPr>
            <a:r>
              <a:rPr b="1" lang="en-US" sz="2900">
                <a:solidFill>
                  <a:srgbClr val="2E75B6"/>
                </a:solidFill>
                <a:latin typeface="Roboto"/>
                <a:ea typeface="Roboto"/>
                <a:cs typeface="Roboto"/>
                <a:sym typeface="Roboto"/>
              </a:rPr>
              <a:t>Alentar la creación del Polo Informático</a:t>
            </a:r>
            <a:endParaRPr b="1" sz="2900">
              <a:solidFill>
                <a:srgbClr val="2E75B6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412750" lvl="0" marL="457200" rtl="0" algn="l">
              <a:spcBef>
                <a:spcPts val="0"/>
              </a:spcBef>
              <a:spcAft>
                <a:spcPts val="0"/>
              </a:spcAft>
              <a:buClr>
                <a:srgbClr val="2E75B6"/>
              </a:buClr>
              <a:buSzPts val="2900"/>
              <a:buFont typeface="Roboto"/>
              <a:buChar char="-"/>
            </a:pPr>
            <a:r>
              <a:rPr b="1" lang="en-US" sz="2900">
                <a:solidFill>
                  <a:srgbClr val="2E75B6"/>
                </a:solidFill>
                <a:latin typeface="Roboto"/>
                <a:ea typeface="Roboto"/>
                <a:cs typeface="Roboto"/>
                <a:sym typeface="Roboto"/>
              </a:rPr>
              <a:t>Promover la creación del Ente Mixto de Turismo </a:t>
            </a:r>
            <a:endParaRPr b="1" sz="2900">
              <a:solidFill>
                <a:srgbClr val="2E75B6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412750" lvl="0" marL="457200" rtl="0" algn="l">
              <a:spcBef>
                <a:spcPts val="0"/>
              </a:spcBef>
              <a:spcAft>
                <a:spcPts val="0"/>
              </a:spcAft>
              <a:buClr>
                <a:srgbClr val="2E75B6"/>
              </a:buClr>
              <a:buSzPts val="2900"/>
              <a:buFont typeface="Roboto"/>
              <a:buChar char="-"/>
            </a:pPr>
            <a:r>
              <a:rPr b="1" lang="en-US" sz="2900">
                <a:solidFill>
                  <a:srgbClr val="2E75B6"/>
                </a:solidFill>
                <a:latin typeface="Roboto"/>
                <a:ea typeface="Roboto"/>
                <a:cs typeface="Roboto"/>
                <a:sym typeface="Roboto"/>
              </a:rPr>
              <a:t>Apoyo a Proyectos de Desarrollo Cultural y Turístico</a:t>
            </a:r>
            <a:endParaRPr b="1" sz="2900">
              <a:solidFill>
                <a:srgbClr val="2E75B6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900">
              <a:solidFill>
                <a:srgbClr val="2E75B6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412750" lvl="0" marL="457200" rtl="0"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rgbClr val="2E75B6"/>
              </a:buClr>
              <a:buSzPts val="2900"/>
              <a:buFont typeface="Roboto"/>
              <a:buChar char="-"/>
            </a:pPr>
            <a:r>
              <a:t/>
            </a:r>
            <a:endParaRPr b="1" sz="2900">
              <a:solidFill>
                <a:srgbClr val="2E75B6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7"/>
          <p:cNvSpPr txBox="1"/>
          <p:nvPr/>
        </p:nvSpPr>
        <p:spPr>
          <a:xfrm>
            <a:off x="0" y="0"/>
            <a:ext cx="12192000" cy="103346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5" name="Google Shape;155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074275" y="153987"/>
            <a:ext cx="1916112" cy="755650"/>
          </a:xfrm>
          <a:prstGeom prst="rect">
            <a:avLst/>
          </a:prstGeom>
          <a:noFill/>
          <a:ln>
            <a:noFill/>
          </a:ln>
        </p:spPr>
      </p:pic>
      <p:sp>
        <p:nvSpPr>
          <p:cNvPr id="156" name="Google Shape;156;p7"/>
          <p:cNvSpPr txBox="1"/>
          <p:nvPr/>
        </p:nvSpPr>
        <p:spPr>
          <a:xfrm>
            <a:off x="95250" y="93650"/>
            <a:ext cx="99789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Roboto"/>
              <a:buNone/>
            </a:pPr>
            <a:r>
              <a:rPr b="1" lang="en-US" sz="54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SEGURIDAD</a:t>
            </a:r>
            <a:endParaRPr/>
          </a:p>
        </p:txBody>
      </p:sp>
      <p:sp>
        <p:nvSpPr>
          <p:cNvPr id="157" name="Google Shape;157;p7"/>
          <p:cNvSpPr txBox="1"/>
          <p:nvPr/>
        </p:nvSpPr>
        <p:spPr>
          <a:xfrm>
            <a:off x="0" y="6530975"/>
            <a:ext cx="2098675" cy="327025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" name="Google Shape;158;p7"/>
          <p:cNvSpPr txBox="1"/>
          <p:nvPr/>
        </p:nvSpPr>
        <p:spPr>
          <a:xfrm>
            <a:off x="2019300" y="6530975"/>
            <a:ext cx="2097087" cy="327025"/>
          </a:xfrm>
          <a:prstGeom prst="rect">
            <a:avLst/>
          </a:prstGeom>
          <a:solidFill>
            <a:srgbClr val="2E75B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" name="Google Shape;159;p7"/>
          <p:cNvSpPr txBox="1"/>
          <p:nvPr/>
        </p:nvSpPr>
        <p:spPr>
          <a:xfrm>
            <a:off x="6056312" y="6540500"/>
            <a:ext cx="2098675" cy="327025"/>
          </a:xfrm>
          <a:prstGeom prst="rect">
            <a:avLst/>
          </a:prstGeom>
          <a:solidFill>
            <a:srgbClr val="9DC3E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0" name="Google Shape;160;p7"/>
          <p:cNvSpPr txBox="1"/>
          <p:nvPr/>
        </p:nvSpPr>
        <p:spPr>
          <a:xfrm>
            <a:off x="8075612" y="6540500"/>
            <a:ext cx="2097087" cy="327025"/>
          </a:xfrm>
          <a:prstGeom prst="rect">
            <a:avLst/>
          </a:prstGeom>
          <a:solidFill>
            <a:srgbClr val="BDD7E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1" name="Google Shape;161;p7"/>
          <p:cNvSpPr txBox="1"/>
          <p:nvPr/>
        </p:nvSpPr>
        <p:spPr>
          <a:xfrm>
            <a:off x="10093325" y="6540500"/>
            <a:ext cx="2098675" cy="327025"/>
          </a:xfrm>
          <a:prstGeom prst="rect">
            <a:avLst/>
          </a:prstGeom>
          <a:solidFill>
            <a:srgbClr val="DEEBF7"/>
          </a:solidFill>
          <a:ln cap="flat" cmpd="sng" w="12700">
            <a:solidFill>
              <a:srgbClr val="41719C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2" name="Google Shape;162;p7"/>
          <p:cNvSpPr txBox="1"/>
          <p:nvPr/>
        </p:nvSpPr>
        <p:spPr>
          <a:xfrm>
            <a:off x="4116387" y="6540500"/>
            <a:ext cx="1939925" cy="3270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3" name="Google Shape;163;p7"/>
          <p:cNvSpPr txBox="1"/>
          <p:nvPr/>
        </p:nvSpPr>
        <p:spPr>
          <a:xfrm>
            <a:off x="268175" y="2241325"/>
            <a:ext cx="10995900" cy="197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4127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E75B6"/>
              </a:buClr>
              <a:buSzPts val="2900"/>
              <a:buFont typeface="Roboto"/>
              <a:buChar char="-"/>
            </a:pPr>
            <a:r>
              <a:rPr b="1" lang="en-US" sz="2900">
                <a:solidFill>
                  <a:srgbClr val="2E75B6"/>
                </a:solidFill>
                <a:latin typeface="Roboto"/>
                <a:ea typeface="Roboto"/>
                <a:cs typeface="Roboto"/>
                <a:sym typeface="Roboto"/>
              </a:rPr>
              <a:t>Visibilizar y publicar un Mapa del Delito</a:t>
            </a:r>
            <a:r>
              <a:rPr b="1" lang="en-US" sz="2900">
                <a:solidFill>
                  <a:srgbClr val="2E75B6"/>
                </a:solidFill>
                <a:latin typeface="Roboto"/>
                <a:ea typeface="Roboto"/>
                <a:cs typeface="Roboto"/>
                <a:sym typeface="Roboto"/>
              </a:rPr>
              <a:t> articulando información con policía de la provincia y fiscalías</a:t>
            </a:r>
            <a:endParaRPr b="1" sz="2900">
              <a:solidFill>
                <a:srgbClr val="2E75B6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4127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E75B6"/>
              </a:buClr>
              <a:buSzPts val="2900"/>
              <a:buFont typeface="Roboto"/>
              <a:buChar char="-"/>
            </a:pPr>
            <a:r>
              <a:rPr b="1" lang="en-US" sz="2900">
                <a:solidFill>
                  <a:srgbClr val="2E75B6"/>
                </a:solidFill>
                <a:latin typeface="Roboto"/>
                <a:ea typeface="Roboto"/>
                <a:cs typeface="Roboto"/>
                <a:sym typeface="Roboto"/>
              </a:rPr>
              <a:t>Centro de Información Orientativo para denuncias </a:t>
            </a:r>
            <a:endParaRPr b="1" sz="2900">
              <a:solidFill>
                <a:srgbClr val="2E75B6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4127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E75B6"/>
              </a:buClr>
              <a:buSzPts val="2900"/>
              <a:buFont typeface="Roboto"/>
              <a:buChar char="-"/>
            </a:pPr>
            <a:r>
              <a:rPr b="1" lang="en-US" sz="2900">
                <a:solidFill>
                  <a:srgbClr val="2E75B6"/>
                </a:solidFill>
                <a:latin typeface="Roboto"/>
                <a:ea typeface="Roboto"/>
                <a:cs typeface="Roboto"/>
                <a:sym typeface="Roboto"/>
              </a:rPr>
              <a:t>Crear la Cuadrilla de prevención de contravenciones </a:t>
            </a:r>
            <a:endParaRPr b="1" sz="2900">
              <a:solidFill>
                <a:srgbClr val="2E75B6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gfab1815a40_0_16"/>
          <p:cNvSpPr txBox="1"/>
          <p:nvPr/>
        </p:nvSpPr>
        <p:spPr>
          <a:xfrm>
            <a:off x="0" y="0"/>
            <a:ext cx="12192000" cy="1033500"/>
          </a:xfrm>
          <a:prstGeom prst="rect">
            <a:avLst/>
          </a:prstGeom>
          <a:solidFill>
            <a:srgbClr val="9DC3E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69" name="Google Shape;169;gfab1815a40_0_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074275" y="153987"/>
            <a:ext cx="1916112" cy="755650"/>
          </a:xfrm>
          <a:prstGeom prst="rect">
            <a:avLst/>
          </a:prstGeom>
          <a:noFill/>
          <a:ln>
            <a:noFill/>
          </a:ln>
        </p:spPr>
      </p:pic>
      <p:sp>
        <p:nvSpPr>
          <p:cNvPr id="170" name="Google Shape;170;gfab1815a40_0_16"/>
          <p:cNvSpPr txBox="1"/>
          <p:nvPr/>
        </p:nvSpPr>
        <p:spPr>
          <a:xfrm>
            <a:off x="146050" y="109537"/>
            <a:ext cx="42099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Roboto"/>
              <a:buNone/>
            </a:pPr>
            <a:r>
              <a:rPr b="1" i="0" lang="en-US" sz="5400" u="non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EDUCACION</a:t>
            </a:r>
            <a:endParaRPr/>
          </a:p>
        </p:txBody>
      </p:sp>
      <p:sp>
        <p:nvSpPr>
          <p:cNvPr id="171" name="Google Shape;171;gfab1815a40_0_16"/>
          <p:cNvSpPr txBox="1"/>
          <p:nvPr/>
        </p:nvSpPr>
        <p:spPr>
          <a:xfrm>
            <a:off x="0" y="6530975"/>
            <a:ext cx="2098800" cy="327000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2" name="Google Shape;172;gfab1815a40_0_16"/>
          <p:cNvSpPr txBox="1"/>
          <p:nvPr/>
        </p:nvSpPr>
        <p:spPr>
          <a:xfrm>
            <a:off x="2019300" y="6530975"/>
            <a:ext cx="2097000" cy="327000"/>
          </a:xfrm>
          <a:prstGeom prst="rect">
            <a:avLst/>
          </a:prstGeom>
          <a:solidFill>
            <a:srgbClr val="2E75B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3" name="Google Shape;173;gfab1815a40_0_16"/>
          <p:cNvSpPr txBox="1"/>
          <p:nvPr/>
        </p:nvSpPr>
        <p:spPr>
          <a:xfrm>
            <a:off x="6056312" y="6540500"/>
            <a:ext cx="2098800" cy="327000"/>
          </a:xfrm>
          <a:prstGeom prst="rect">
            <a:avLst/>
          </a:prstGeom>
          <a:solidFill>
            <a:srgbClr val="9DC3E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4" name="Google Shape;174;gfab1815a40_0_16"/>
          <p:cNvSpPr txBox="1"/>
          <p:nvPr/>
        </p:nvSpPr>
        <p:spPr>
          <a:xfrm>
            <a:off x="8075612" y="6540500"/>
            <a:ext cx="2097000" cy="327000"/>
          </a:xfrm>
          <a:prstGeom prst="rect">
            <a:avLst/>
          </a:prstGeom>
          <a:solidFill>
            <a:srgbClr val="BDD7E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5" name="Google Shape;175;gfab1815a40_0_16"/>
          <p:cNvSpPr txBox="1"/>
          <p:nvPr/>
        </p:nvSpPr>
        <p:spPr>
          <a:xfrm>
            <a:off x="10093325" y="6540500"/>
            <a:ext cx="2098800" cy="327000"/>
          </a:xfrm>
          <a:prstGeom prst="rect">
            <a:avLst/>
          </a:prstGeom>
          <a:solidFill>
            <a:srgbClr val="DEEBF7"/>
          </a:solidFill>
          <a:ln cap="flat" cmpd="sng" w="12700">
            <a:solidFill>
              <a:srgbClr val="41719C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6" name="Google Shape;176;gfab1815a40_0_16"/>
          <p:cNvSpPr txBox="1"/>
          <p:nvPr/>
        </p:nvSpPr>
        <p:spPr>
          <a:xfrm>
            <a:off x="4116387" y="6540500"/>
            <a:ext cx="1939800" cy="327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7" name="Google Shape;177;gfab1815a40_0_16"/>
          <p:cNvSpPr txBox="1"/>
          <p:nvPr/>
        </p:nvSpPr>
        <p:spPr>
          <a:xfrm>
            <a:off x="442787" y="1920675"/>
            <a:ext cx="11547600" cy="4109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E75B6"/>
              </a:buClr>
              <a:buSzPts val="1800"/>
              <a:buFont typeface="Roboto"/>
              <a:buNone/>
            </a:pPr>
            <a:r>
              <a:rPr b="1" i="0" lang="en-US" sz="2900" u="none">
                <a:solidFill>
                  <a:srgbClr val="2E75B6"/>
                </a:solidFill>
                <a:latin typeface="Roboto"/>
                <a:ea typeface="Roboto"/>
                <a:cs typeface="Roboto"/>
                <a:sym typeface="Roboto"/>
              </a:rPr>
              <a:t>Desde el Concejo Escolar:</a:t>
            </a:r>
            <a:endParaRPr b="1" sz="29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2900" u="none">
              <a:solidFill>
                <a:srgbClr val="2E75B6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4127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E75B6"/>
              </a:buClr>
              <a:buSzPts val="2900"/>
              <a:buFont typeface="Roboto"/>
              <a:buChar char="-"/>
            </a:pPr>
            <a:r>
              <a:rPr b="1" i="0" lang="en-US" sz="2900" u="none">
                <a:solidFill>
                  <a:srgbClr val="2E75B6"/>
                </a:solidFill>
                <a:latin typeface="Roboto"/>
                <a:ea typeface="Roboto"/>
                <a:cs typeface="Roboto"/>
                <a:sym typeface="Roboto"/>
              </a:rPr>
              <a:t>Gestionar la agenda de Planificación</a:t>
            </a:r>
            <a:r>
              <a:rPr b="0" i="0" lang="en-US" sz="2900" u="none">
                <a:solidFill>
                  <a:srgbClr val="2E75B6"/>
                </a:solidFill>
                <a:latin typeface="Roboto"/>
                <a:ea typeface="Roboto"/>
                <a:cs typeface="Roboto"/>
                <a:sym typeface="Roboto"/>
              </a:rPr>
              <a:t>  </a:t>
            </a:r>
            <a:endParaRPr sz="2900"/>
          </a:p>
          <a:p>
            <a:pPr indent="-4127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E75B6"/>
              </a:buClr>
              <a:buSzPts val="2900"/>
              <a:buFont typeface="Roboto"/>
              <a:buChar char="-"/>
            </a:pPr>
            <a:r>
              <a:rPr b="1" i="0" lang="en-US" sz="2900" u="none">
                <a:solidFill>
                  <a:srgbClr val="2E75B6"/>
                </a:solidFill>
                <a:latin typeface="Roboto"/>
                <a:ea typeface="Roboto"/>
                <a:cs typeface="Roboto"/>
                <a:sym typeface="Roboto"/>
              </a:rPr>
              <a:t>Articular con </a:t>
            </a:r>
            <a:r>
              <a:rPr b="1" lang="en-US" sz="2900">
                <a:solidFill>
                  <a:srgbClr val="2E75B6"/>
                </a:solidFill>
                <a:latin typeface="Roboto"/>
                <a:ea typeface="Roboto"/>
                <a:cs typeface="Roboto"/>
                <a:sym typeface="Roboto"/>
              </a:rPr>
              <a:t>la COVIR</a:t>
            </a:r>
            <a:r>
              <a:rPr lang="en-US" sz="2900">
                <a:solidFill>
                  <a:srgbClr val="2E75B6"/>
                </a:solidFill>
                <a:latin typeface="Roboto"/>
                <a:ea typeface="Roboto"/>
                <a:cs typeface="Roboto"/>
                <a:sym typeface="Roboto"/>
              </a:rPr>
              <a:t> el buen estado de los caminos</a:t>
            </a:r>
            <a:endParaRPr sz="2900">
              <a:solidFill>
                <a:srgbClr val="2E75B6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4127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E75B6"/>
              </a:buClr>
              <a:buSzPts val="2900"/>
              <a:buFont typeface="Roboto"/>
              <a:buChar char="-"/>
            </a:pPr>
            <a:r>
              <a:rPr b="1" lang="en-US" sz="2900">
                <a:solidFill>
                  <a:srgbClr val="2E75B6"/>
                </a:solidFill>
                <a:latin typeface="Roboto"/>
                <a:ea typeface="Roboto"/>
                <a:cs typeface="Roboto"/>
                <a:sym typeface="Roboto"/>
              </a:rPr>
              <a:t>Seguimiento del Servicio Alimentario Escolar (SAE) y capacitación al personal </a:t>
            </a:r>
            <a:endParaRPr b="1" sz="2900">
              <a:solidFill>
                <a:srgbClr val="2E75B6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4127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E75B6"/>
              </a:buClr>
              <a:buSzPts val="2900"/>
              <a:buFont typeface="Roboto"/>
              <a:buChar char="-"/>
            </a:pPr>
            <a:r>
              <a:rPr b="1" lang="en-US" sz="2900">
                <a:solidFill>
                  <a:srgbClr val="2E75B6"/>
                </a:solidFill>
                <a:latin typeface="Roboto"/>
                <a:ea typeface="Roboto"/>
                <a:cs typeface="Roboto"/>
                <a:sym typeface="Roboto"/>
              </a:rPr>
              <a:t>Controlar que las licitaciones sean claras y transparentes.</a:t>
            </a:r>
            <a:endParaRPr b="1" sz="2900">
              <a:solidFill>
                <a:srgbClr val="2E75B6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900">
              <a:solidFill>
                <a:srgbClr val="2E75B6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900">
              <a:solidFill>
                <a:srgbClr val="2E75B6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gfab1815a40_0_29"/>
          <p:cNvSpPr txBox="1"/>
          <p:nvPr/>
        </p:nvSpPr>
        <p:spPr>
          <a:xfrm>
            <a:off x="0" y="0"/>
            <a:ext cx="12192000" cy="1033500"/>
          </a:xfrm>
          <a:prstGeom prst="rect">
            <a:avLst/>
          </a:prstGeom>
          <a:solidFill>
            <a:srgbClr val="BDD7E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Roboto"/>
              <a:buNone/>
            </a:pPr>
            <a:r>
              <a:rPr b="1" lang="en-US" sz="54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EDUCACION</a:t>
            </a:r>
            <a:endParaRPr>
              <a:solidFill>
                <a:schemeClr val="dk1"/>
              </a:solidFill>
            </a:endParaRPr>
          </a:p>
        </p:txBody>
      </p:sp>
      <p:pic>
        <p:nvPicPr>
          <p:cNvPr id="183" name="Google Shape;183;gfab1815a40_0_2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074275" y="153987"/>
            <a:ext cx="1916112" cy="755650"/>
          </a:xfrm>
          <a:prstGeom prst="rect">
            <a:avLst/>
          </a:prstGeom>
          <a:noFill/>
          <a:ln>
            <a:noFill/>
          </a:ln>
        </p:spPr>
      </p:pic>
      <p:sp>
        <p:nvSpPr>
          <p:cNvPr id="184" name="Google Shape;184;gfab1815a40_0_29"/>
          <p:cNvSpPr txBox="1"/>
          <p:nvPr/>
        </p:nvSpPr>
        <p:spPr>
          <a:xfrm>
            <a:off x="166687" y="109537"/>
            <a:ext cx="47562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Roboto"/>
              <a:buNone/>
            </a:pPr>
            <a:r>
              <a:t/>
            </a:r>
            <a:endParaRPr/>
          </a:p>
        </p:txBody>
      </p:sp>
      <p:sp>
        <p:nvSpPr>
          <p:cNvPr id="185" name="Google Shape;185;gfab1815a40_0_29"/>
          <p:cNvSpPr txBox="1"/>
          <p:nvPr/>
        </p:nvSpPr>
        <p:spPr>
          <a:xfrm>
            <a:off x="0" y="6530975"/>
            <a:ext cx="2098800" cy="327000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6" name="Google Shape;186;gfab1815a40_0_29"/>
          <p:cNvSpPr txBox="1"/>
          <p:nvPr/>
        </p:nvSpPr>
        <p:spPr>
          <a:xfrm>
            <a:off x="2019300" y="6530975"/>
            <a:ext cx="2097000" cy="327000"/>
          </a:xfrm>
          <a:prstGeom prst="rect">
            <a:avLst/>
          </a:prstGeom>
          <a:solidFill>
            <a:srgbClr val="2E75B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7" name="Google Shape;187;gfab1815a40_0_29"/>
          <p:cNvSpPr txBox="1"/>
          <p:nvPr/>
        </p:nvSpPr>
        <p:spPr>
          <a:xfrm>
            <a:off x="6056312" y="6540500"/>
            <a:ext cx="2098800" cy="327000"/>
          </a:xfrm>
          <a:prstGeom prst="rect">
            <a:avLst/>
          </a:prstGeom>
          <a:solidFill>
            <a:srgbClr val="9DC3E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Google Shape;188;gfab1815a40_0_29"/>
          <p:cNvSpPr txBox="1"/>
          <p:nvPr/>
        </p:nvSpPr>
        <p:spPr>
          <a:xfrm>
            <a:off x="8075612" y="6540500"/>
            <a:ext cx="2097000" cy="327000"/>
          </a:xfrm>
          <a:prstGeom prst="rect">
            <a:avLst/>
          </a:prstGeom>
          <a:solidFill>
            <a:srgbClr val="BDD7E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Google Shape;189;gfab1815a40_0_29"/>
          <p:cNvSpPr txBox="1"/>
          <p:nvPr/>
        </p:nvSpPr>
        <p:spPr>
          <a:xfrm>
            <a:off x="10093325" y="6540500"/>
            <a:ext cx="2098800" cy="327000"/>
          </a:xfrm>
          <a:prstGeom prst="rect">
            <a:avLst/>
          </a:prstGeom>
          <a:solidFill>
            <a:srgbClr val="DEEBF7"/>
          </a:solidFill>
          <a:ln cap="flat" cmpd="sng" w="12700">
            <a:solidFill>
              <a:srgbClr val="41719C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Google Shape;190;gfab1815a40_0_29"/>
          <p:cNvSpPr txBox="1"/>
          <p:nvPr/>
        </p:nvSpPr>
        <p:spPr>
          <a:xfrm>
            <a:off x="4116387" y="6540500"/>
            <a:ext cx="1939800" cy="327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1" name="Google Shape;191;gfab1815a40_0_2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816587" y="1185862"/>
            <a:ext cx="3979348" cy="5202237"/>
          </a:xfrm>
          <a:prstGeom prst="rect">
            <a:avLst/>
          </a:prstGeom>
          <a:noFill/>
          <a:ln>
            <a:noFill/>
          </a:ln>
        </p:spPr>
      </p:pic>
      <p:sp>
        <p:nvSpPr>
          <p:cNvPr id="192" name="Google Shape;192;gfab1815a40_0_29"/>
          <p:cNvSpPr txBox="1"/>
          <p:nvPr/>
        </p:nvSpPr>
        <p:spPr>
          <a:xfrm>
            <a:off x="900350" y="2547800"/>
            <a:ext cx="4616700" cy="241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900">
                <a:solidFill>
                  <a:srgbClr val="1C4587"/>
                </a:solidFill>
                <a:latin typeface="Roboto"/>
                <a:ea typeface="Roboto"/>
                <a:cs typeface="Roboto"/>
                <a:sym typeface="Roboto"/>
              </a:rPr>
              <a:t>PLANIFICACIÓN DE AGENDA DE INFRAESTRUCTURA, LIMPIEZA Y DESINFECCIÓN</a:t>
            </a:r>
            <a:endParaRPr b="1" sz="2900">
              <a:solidFill>
                <a:srgbClr val="1C4587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9"/>
          <p:cNvSpPr txBox="1"/>
          <p:nvPr/>
        </p:nvSpPr>
        <p:spPr>
          <a:xfrm>
            <a:off x="0" y="0"/>
            <a:ext cx="12192000" cy="1033500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8" name="Google Shape;198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074275" y="153987"/>
            <a:ext cx="1916112" cy="755650"/>
          </a:xfrm>
          <a:prstGeom prst="rect">
            <a:avLst/>
          </a:prstGeom>
          <a:noFill/>
          <a:ln>
            <a:noFill/>
          </a:ln>
        </p:spPr>
      </p:pic>
      <p:sp>
        <p:nvSpPr>
          <p:cNvPr id="199" name="Google Shape;199;p9"/>
          <p:cNvSpPr txBox="1"/>
          <p:nvPr/>
        </p:nvSpPr>
        <p:spPr>
          <a:xfrm>
            <a:off x="85725" y="109525"/>
            <a:ext cx="88986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Roboto"/>
              <a:buNone/>
            </a:pPr>
            <a:r>
              <a:rPr b="1" lang="en-US" sz="54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ACCESIBILIDAD</a:t>
            </a:r>
            <a:endParaRPr/>
          </a:p>
        </p:txBody>
      </p:sp>
      <p:sp>
        <p:nvSpPr>
          <p:cNvPr id="200" name="Google Shape;200;p9"/>
          <p:cNvSpPr txBox="1"/>
          <p:nvPr/>
        </p:nvSpPr>
        <p:spPr>
          <a:xfrm>
            <a:off x="0" y="6530975"/>
            <a:ext cx="2098800" cy="327000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1" name="Google Shape;201;p9"/>
          <p:cNvSpPr txBox="1"/>
          <p:nvPr/>
        </p:nvSpPr>
        <p:spPr>
          <a:xfrm>
            <a:off x="2019300" y="6530975"/>
            <a:ext cx="2097000" cy="327000"/>
          </a:xfrm>
          <a:prstGeom prst="rect">
            <a:avLst/>
          </a:prstGeom>
          <a:solidFill>
            <a:srgbClr val="2E75B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2" name="Google Shape;202;p9"/>
          <p:cNvSpPr txBox="1"/>
          <p:nvPr/>
        </p:nvSpPr>
        <p:spPr>
          <a:xfrm>
            <a:off x="6056312" y="6540500"/>
            <a:ext cx="2098800" cy="327000"/>
          </a:xfrm>
          <a:prstGeom prst="rect">
            <a:avLst/>
          </a:prstGeom>
          <a:solidFill>
            <a:srgbClr val="9DC3E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3" name="Google Shape;203;p9"/>
          <p:cNvSpPr txBox="1"/>
          <p:nvPr/>
        </p:nvSpPr>
        <p:spPr>
          <a:xfrm>
            <a:off x="8075612" y="6540500"/>
            <a:ext cx="2097000" cy="327000"/>
          </a:xfrm>
          <a:prstGeom prst="rect">
            <a:avLst/>
          </a:prstGeom>
          <a:solidFill>
            <a:srgbClr val="BDD7E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4" name="Google Shape;204;p9"/>
          <p:cNvSpPr txBox="1"/>
          <p:nvPr/>
        </p:nvSpPr>
        <p:spPr>
          <a:xfrm>
            <a:off x="10093325" y="6540500"/>
            <a:ext cx="2098800" cy="327000"/>
          </a:xfrm>
          <a:prstGeom prst="rect">
            <a:avLst/>
          </a:prstGeom>
          <a:solidFill>
            <a:srgbClr val="DEEBF7"/>
          </a:solidFill>
          <a:ln cap="flat" cmpd="sng" w="12700">
            <a:solidFill>
              <a:srgbClr val="41719C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5" name="Google Shape;205;p9"/>
          <p:cNvSpPr txBox="1"/>
          <p:nvPr/>
        </p:nvSpPr>
        <p:spPr>
          <a:xfrm>
            <a:off x="4116387" y="6540500"/>
            <a:ext cx="1939800" cy="327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6" name="Google Shape;206;p9"/>
          <p:cNvSpPr txBox="1"/>
          <p:nvPr/>
        </p:nvSpPr>
        <p:spPr>
          <a:xfrm>
            <a:off x="1396675" y="1969650"/>
            <a:ext cx="7878600" cy="63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41275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E75B6"/>
              </a:buClr>
              <a:buSzPts val="2900"/>
              <a:buFont typeface="Roboto"/>
              <a:buChar char="-"/>
            </a:pPr>
            <a:r>
              <a:rPr b="1" lang="en-US" sz="2900">
                <a:solidFill>
                  <a:srgbClr val="2E75B6"/>
                </a:solidFill>
                <a:latin typeface="Roboto"/>
                <a:ea typeface="Roboto"/>
                <a:cs typeface="Roboto"/>
                <a:sym typeface="Roboto"/>
              </a:rPr>
              <a:t>Creación del Plan de Accesibilidad </a:t>
            </a:r>
            <a:endParaRPr b="1" sz="2900">
              <a:solidFill>
                <a:srgbClr val="2E75B6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2021-10-13T16:34:49Z</dcterms:created>
  <dc:creator>Cuenta Microsoft</dc:creator>
</cp:coreProperties>
</file>